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Average"/>
      <p:regular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verage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5cff78d6e_4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5cff78d6e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5e6ee8ca0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5e6ee8ca0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5e6ee8ca09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5e6ee8ca09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5cff78d6e_4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5cff78d6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5cff78d6e_4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95cff78d6e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95cff78d6e_4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95cff78d6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jp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Relationship Id="rId4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Исторический маршрут.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Репрессии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5"/>
            <a:ext cx="78015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Подготовили: Пронкин </a:t>
            </a:r>
            <a:r>
              <a:rPr lang="ru" sz="2400"/>
              <a:t>Алексей</a:t>
            </a:r>
            <a:r>
              <a:rPr lang="ru" sz="2400"/>
              <a:t>, Жак Милана, 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Шмунк Андрей, Садовников Олег, 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Мицеловский Артемий, Кулешова Виктория 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Практик:  Мартынова Дарья Олеговна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idx="4294967295" type="title"/>
          </p:nvPr>
        </p:nvSpPr>
        <p:spPr>
          <a:xfrm>
            <a:off x="773700" y="1420091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«Репрессии входят в привычку. Это как заняться любовью — во второй раз всегда проще.»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41" name="Google Shape;141;p22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2" name="Google Shape;142;p22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– Ли Куан Ю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311700" y="2100300"/>
            <a:ext cx="2808000" cy="9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Спасибо</a:t>
            </a:r>
            <a:br>
              <a:rPr lang="ru" sz="3000"/>
            </a:br>
            <a:r>
              <a:rPr lang="ru" sz="3000"/>
              <a:t>за внимание</a:t>
            </a:r>
            <a:endParaRPr sz="3000"/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9700" y="521525"/>
            <a:ext cx="5719499" cy="4100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 flipH="1">
            <a:off x="645900" y="649200"/>
            <a:ext cx="78522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Наш маршрут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3463" y="1659900"/>
            <a:ext cx="5617070" cy="317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87200"/>
            <a:ext cx="2808000" cy="12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Соловецкий камень,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Троицкая площадь петроградской стороны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Памятник жертвам политических репрессий. Расположен на Петроградской стороне, в историческом центре Петербурга, на его старейшей площади – Троицкой.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3375" y="426938"/>
            <a:ext cx="5719501" cy="428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900" y="2871300"/>
            <a:ext cx="2139599" cy="184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284575" y="-213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Кресты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284575" y="2825325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Метро Площадь Ленина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Бывший следственный изолятор, один из наиболее известных и крупных в России.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В 2017 заключенные были переведены в следственный изолятор в колпино, который унаследовал такую же конфигурацию.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7" y="734400"/>
            <a:ext cx="2753774" cy="209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0525" y="877450"/>
            <a:ext cx="5719501" cy="3814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209775" y="219350"/>
            <a:ext cx="2808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Памятник жертвам политических репрессий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209775" y="3551700"/>
            <a:ext cx="2718000" cy="15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Расположен аккурат напротив памятника Анне Ахматовой, на берегу Невы.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Лица сфинксов разделены на две половины. Одна половина с женским лицом обращена к жилым домам, а половина с черепами к тюрьме «Кресты».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25" y="888350"/>
            <a:ext cx="2511424" cy="261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8825" y="257438"/>
            <a:ext cx="5813824" cy="387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Памятник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Анне Ахматовой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269050" y="34652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Находится напротив тюрьмы “Кресты”, в которой в 1930х годах находились ее репрессированные муж и сын.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Можно добраться, перейдя реку через Литейный мост.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2300" y="152400"/>
            <a:ext cx="3224540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265800"/>
            <a:ext cx="2590151" cy="20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016475" y="239900"/>
            <a:ext cx="31197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0E0E3"/>
                </a:solidFill>
              </a:rPr>
              <a:t>Большой Дом</a:t>
            </a:r>
            <a:endParaRPr>
              <a:solidFill>
                <a:srgbClr val="D0E0E3"/>
              </a:solidFill>
            </a:endParaRPr>
          </a:p>
        </p:txBody>
      </p:sp>
      <p:cxnSp>
        <p:nvCxnSpPr>
          <p:cNvPr id="104" name="Google Shape;104;p19"/>
          <p:cNvCxnSpPr/>
          <p:nvPr/>
        </p:nvCxnSpPr>
        <p:spPr>
          <a:xfrm>
            <a:off x="3053188" y="1558325"/>
            <a:ext cx="7500" cy="361170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9"/>
          <p:cNvCxnSpPr/>
          <p:nvPr/>
        </p:nvCxnSpPr>
        <p:spPr>
          <a:xfrm>
            <a:off x="4325" y="1577400"/>
            <a:ext cx="9144000" cy="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9"/>
          <p:cNvSpPr txBox="1"/>
          <p:nvPr/>
        </p:nvSpPr>
        <p:spPr>
          <a:xfrm>
            <a:off x="278888" y="4725825"/>
            <a:ext cx="24915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A2C4C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07" name="Google Shape;107;p19"/>
          <p:cNvCxnSpPr/>
          <p:nvPr/>
        </p:nvCxnSpPr>
        <p:spPr>
          <a:xfrm>
            <a:off x="6079450" y="1568675"/>
            <a:ext cx="3300" cy="359100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9"/>
          <p:cNvSpPr txBox="1"/>
          <p:nvPr/>
        </p:nvSpPr>
        <p:spPr>
          <a:xfrm>
            <a:off x="6079450" y="2150525"/>
            <a:ext cx="3020100" cy="10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Судом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Тюрьмой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Управлением ФСБ России по СПБ и ЛО(настоящее время)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:)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24625" y="16203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0E0E3"/>
              </a:solidFill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6136175" y="1756825"/>
            <a:ext cx="300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За свою историю успел побывать:</a:t>
            </a:r>
            <a:endParaRPr sz="18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3163" y="2270200"/>
            <a:ext cx="2646323" cy="198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172925"/>
            <a:ext cx="2748388" cy="1864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016475" y="239900"/>
            <a:ext cx="31197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0E0E3"/>
                </a:solidFill>
              </a:rPr>
              <a:t>Музей Анны Ахматовой</a:t>
            </a:r>
            <a:endParaRPr>
              <a:solidFill>
                <a:srgbClr val="D0E0E3"/>
              </a:solidFill>
            </a:endParaRPr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060025" y="790550"/>
            <a:ext cx="30201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b="1" lang="ru" sz="1800">
                <a:solidFill>
                  <a:srgbClr val="D0E0E3"/>
                </a:solidFill>
              </a:rPr>
              <a:t>Квартира Ахматовой-Пуниных </a:t>
            </a:r>
            <a:endParaRPr b="1" sz="1800">
              <a:solidFill>
                <a:srgbClr val="D0E0E3"/>
              </a:solidFill>
            </a:endParaRPr>
          </a:p>
        </p:txBody>
      </p:sp>
      <p:cxnSp>
        <p:nvCxnSpPr>
          <p:cNvPr id="119" name="Google Shape;119;p20"/>
          <p:cNvCxnSpPr/>
          <p:nvPr/>
        </p:nvCxnSpPr>
        <p:spPr>
          <a:xfrm>
            <a:off x="3053188" y="1558325"/>
            <a:ext cx="7500" cy="361170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20"/>
          <p:cNvCxnSpPr/>
          <p:nvPr/>
        </p:nvCxnSpPr>
        <p:spPr>
          <a:xfrm>
            <a:off x="4325" y="1577400"/>
            <a:ext cx="9144000" cy="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20"/>
          <p:cNvCxnSpPr/>
          <p:nvPr/>
        </p:nvCxnSpPr>
        <p:spPr>
          <a:xfrm>
            <a:off x="6079450" y="1568675"/>
            <a:ext cx="3300" cy="3591000"/>
          </a:xfrm>
          <a:prstGeom prst="straightConnector1">
            <a:avLst/>
          </a:prstGeom>
          <a:noFill/>
          <a:ln cap="flat" cmpd="sng" w="76200">
            <a:solidFill>
              <a:srgbClr val="76A5A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0"/>
          <p:cNvSpPr txBox="1"/>
          <p:nvPr/>
        </p:nvSpPr>
        <p:spPr>
          <a:xfrm>
            <a:off x="4525" y="3187338"/>
            <a:ext cx="30201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“Реквием” (1930-1940)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“ Поэма без героя” </a:t>
            </a:r>
            <a:r>
              <a:rPr b="1" lang="ru" sz="15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(1940-1965)</a:t>
            </a:r>
            <a:endParaRPr b="1" sz="15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0E0E3"/>
              </a:buClr>
              <a:buSzPts val="1600"/>
              <a:buFont typeface="Average"/>
              <a:buChar char="-"/>
            </a:pPr>
            <a:r>
              <a:rPr b="1" lang="ru" sz="16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“ В сороковом году” - поэтический цикл(1940-1960)</a:t>
            </a:r>
            <a:endParaRPr b="1" sz="16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89263" y="1620325"/>
            <a:ext cx="2961625" cy="34877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24625" y="1740438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0E0E3"/>
                </a:solidFill>
              </a:rPr>
              <a:t>В Фонтанном Доме Анна Ахматова прожила почти 30 лет. (1927-1952)</a:t>
            </a:r>
            <a:endParaRPr>
              <a:solidFill>
                <a:srgbClr val="D0E0E3"/>
              </a:solidFill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24625" y="2645913"/>
            <a:ext cx="300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D0E0E3"/>
                </a:solidFill>
                <a:latin typeface="Average"/>
                <a:ea typeface="Average"/>
                <a:cs typeface="Average"/>
                <a:sym typeface="Average"/>
              </a:rPr>
              <a:t>Здесь были написаны: </a:t>
            </a:r>
            <a:endParaRPr sz="1800">
              <a:solidFill>
                <a:srgbClr val="D0E0E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2300" y="2396275"/>
            <a:ext cx="2421293" cy="160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/>
          <p:nvPr/>
        </p:nvSpPr>
        <p:spPr>
          <a:xfrm>
            <a:off x="6452300" y="4002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0E0E3"/>
                </a:solidFill>
              </a:rPr>
              <a:t>Литейный пр., 5</a:t>
            </a:r>
            <a:r>
              <a:rPr lang="ru">
                <a:solidFill>
                  <a:srgbClr val="D0E0E3"/>
                </a:solidFill>
              </a:rPr>
              <a:t>3</a:t>
            </a:r>
            <a:endParaRPr>
              <a:solidFill>
                <a:srgbClr val="D0E0E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311700" y="2737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Дом-коммуна инженеров и писателей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11700" y="2928875"/>
            <a:ext cx="2808000" cy="19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Во времена репрессий, связанных с большевистской властью и гражданской войной в России, Смольный дом стал одним из центров репрессивных мероприятий и политических чисток.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Множество событий и происшествий имели место в этом здании и его окрестностях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350" y="1135825"/>
            <a:ext cx="2478975" cy="160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6950" y="152400"/>
            <a:ext cx="467994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